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455" r:id="rId2"/>
    <p:sldId id="1458" r:id="rId3"/>
    <p:sldId id="1461" r:id="rId4"/>
    <p:sldId id="14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C49"/>
    <a:srgbClr val="292828"/>
    <a:srgbClr val="DCCF73"/>
    <a:srgbClr val="B1C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7E51-9B19-4576-B1FF-D7A4234F5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7A96C-6C77-419C-83F0-2BC06EED2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1D7D4-0515-4D2C-96B0-8DAEC895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7D575-41AB-479D-88C9-3E465ACD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1332B-A589-4802-BF90-5FD31D46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74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0844-97B7-48D4-AC68-E8FFF661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A9CA6-5333-4E91-82C2-E46DAB32C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F918B-99A3-4C92-8D2F-74EECD537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A5B0C-5328-42CF-83DD-EACEBD075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83FD2-C0DF-4CFB-B014-3E1058A0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27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73619-D038-4E8A-B011-EDC289E4B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9F423-447F-4965-8131-946DC3F58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4F098-7DF1-4306-A76F-9D5794893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D2B10-443F-416F-A59A-4A5AE683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7AAEC-BA86-4BAB-811F-9F480484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01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6823-A604-49E5-B90C-A663E46E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5351-CE04-4FAE-B6C5-32F183E9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11CD7-04A8-409C-99E2-698F17AC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503D-99EC-46DB-8113-6EAAF63C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FC3D8-7295-4814-9932-61F3646E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527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643E-B1F9-4D77-885D-D1B7F8D8B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E80FF-C0C6-4267-BE84-96A83DEE5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49FEB-DCFB-4DBE-9E70-FF410655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2385-431A-4963-9387-4BD25CA6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17B4F-280E-4956-B3D6-59131770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60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AB7D-8C93-432A-992D-90E04D26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45A1B-3A32-4B9D-BEA0-D8501F477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F8592-BE25-4569-B73C-F2055159E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D9757-4ACE-4D6F-BA9D-2BC1B599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6E4E6-D5E5-4AC1-9E9D-6C6E8674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60A25-6BD0-45A2-AC19-B59D0660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585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31654-6C41-4717-BE7C-27253092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DE67E-9406-44FB-8967-396C76235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EC37CA-B3A9-422D-8E8C-7B97559F7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0B94A-C378-4CA2-8C09-1DEF2DCD6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E7BD1-04A7-44E2-8786-6E9938950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D8CCAD-4825-4903-A290-E21CF385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A84CD3-11E5-44E3-BF8D-11D5B74C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95711-3218-4F12-9C64-F6904E1E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685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DFC27-2D58-4C8C-A5CC-BA71D854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5E01E-BEB7-4218-8DE9-E1304F0B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A5385-3BD8-471A-BE4E-ED25F4D20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E9D25-9771-4F46-9E31-58EFEB9B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7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3222A-D9CC-461A-96E8-1431D403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6C3E8-7547-496C-AEBF-7C3DC1601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1BC33-B786-43F4-B926-7EF964CC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87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D7A4-05C8-4DD2-BE31-E4F1142A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90562-B027-4EE7-8AA8-BC1E82E86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D77C95-C550-403F-B6C5-27D3CC2B0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7192A-4C6A-44DC-B838-2DAB13B56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82E03-FF4B-4B50-A65E-AAE8242EC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EAF29-A6C0-4E4F-8710-9647FE43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597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A448-F616-4714-BE41-F1A72FDC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67A00-A329-42E7-84BD-7D65F900E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6455B-17FA-4529-98C4-14F0465D3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CCDB8-AE81-4F4A-B9A2-61A853C7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E5E11-7683-44D1-9D63-C02640B30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A0C3B-44BA-4A50-95DE-E146F893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52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1824F-BD0C-40DE-B462-8E3F98A5E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C1233-2E25-4F68-A770-1ABB0F57A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BF7A0-8582-4784-BD84-16216054E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B01B-AF64-4D91-8E47-9CC40065E8CD}" type="datetimeFigureOut">
              <a:rPr lang="en-IN" smtClean="0"/>
              <a:t>05-06-2019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5EF65-BEAC-470F-8E50-D23405123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A1BED-8A49-4185-B18E-059A64977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C60C2-E8CE-4A4E-8CEB-56A04A82D49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777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966D9ED-F5F6-4D3A-8FE6-F4BE4CC39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44" y="970166"/>
            <a:ext cx="2549055" cy="24459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3E3D04-2945-4441-9B65-79D70CD4A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69" y="1599712"/>
            <a:ext cx="2031406" cy="35559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E79696-427C-46A3-A537-8755DD14B4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1"/>
          <a:stretch/>
        </p:blipFill>
        <p:spPr>
          <a:xfrm>
            <a:off x="7139940" y="1878761"/>
            <a:ext cx="2021840" cy="1130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6389B2-30BD-4DC0-8E4C-2CD25FF629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94"/>
          <a:stretch/>
        </p:blipFill>
        <p:spPr>
          <a:xfrm>
            <a:off x="3562352" y="1878761"/>
            <a:ext cx="3577588" cy="1130300"/>
          </a:xfrm>
          <a:prstGeom prst="rect">
            <a:avLst/>
          </a:prstGeom>
        </p:spPr>
      </p:pic>
      <p:pic>
        <p:nvPicPr>
          <p:cNvPr id="28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A1BC974A-FB57-40BC-B54E-5FEC5AEFAA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87" y="895160"/>
            <a:ext cx="7250469" cy="2445914"/>
          </a:xfrm>
          <a:prstGeom prst="rect">
            <a:avLst/>
          </a:prstGeom>
        </p:spPr>
      </p:pic>
      <p:pic>
        <p:nvPicPr>
          <p:cNvPr id="30" name="Clover_3">
            <a:hlinkClick r:id="" action="ppaction://media"/>
            <a:extLst>
              <a:ext uri="{FF2B5EF4-FFF2-40B4-BE49-F238E27FC236}">
                <a16:creationId xmlns:a16="http://schemas.microsoft.com/office/drawing/2014/main" id="{2E2C2EA3-19F4-43B8-AA6F-F480E355618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91" end="169031.5625"/>
                  <p14:fade out="175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046075" y="6931025"/>
            <a:ext cx="609600" cy="6096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E54DD0-9F42-4022-A1FE-BAE03B9012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58323" b="2248"/>
          <a:stretch/>
        </p:blipFill>
        <p:spPr>
          <a:xfrm>
            <a:off x="-27042" y="3229420"/>
            <a:ext cx="12240466" cy="362858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265BB43-BCC6-429E-B339-0F525D2807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-2543" b="61205"/>
          <a:stretch/>
        </p:blipFill>
        <p:spPr>
          <a:xfrm>
            <a:off x="0" y="3077856"/>
            <a:ext cx="12192000" cy="378922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F663F26-7A76-4E4D-8E4A-AB1A0117924A}"/>
              </a:ext>
            </a:extLst>
          </p:cNvPr>
          <p:cNvSpPr/>
          <p:nvPr/>
        </p:nvSpPr>
        <p:spPr>
          <a:xfrm>
            <a:off x="5711062" y="3005580"/>
            <a:ext cx="3681906" cy="355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D1886C-9BED-454E-A872-15FAE9E8E20E}"/>
              </a:ext>
            </a:extLst>
          </p:cNvPr>
          <p:cNvSpPr txBox="1"/>
          <p:nvPr/>
        </p:nvSpPr>
        <p:spPr>
          <a:xfrm>
            <a:off x="0" y="2286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1000" dirty="0">
                <a:latin typeface="Century Gothic" panose="020B0502020202020204" pitchFamily="34" charset="0"/>
              </a:rPr>
              <a:t>NET ZERO ENERGY BUILDINGS</a:t>
            </a:r>
          </a:p>
        </p:txBody>
      </p:sp>
    </p:spTree>
    <p:extLst>
      <p:ext uri="{BB962C8B-B14F-4D97-AF65-F5344CB8AC3E}">
        <p14:creationId xmlns:p14="http://schemas.microsoft.com/office/powerpoint/2010/main" val="38475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0.53888 L -3.95833E-6 4.07407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A1BC974A-FB57-40BC-B54E-5FEC5AEFA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87" y="895160"/>
            <a:ext cx="7250469" cy="244591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6DB6FB-E847-4644-9C10-E17796886FB0}"/>
              </a:ext>
            </a:extLst>
          </p:cNvPr>
          <p:cNvSpPr txBox="1">
            <a:spLocks/>
          </p:cNvSpPr>
          <p:nvPr/>
        </p:nvSpPr>
        <p:spPr>
          <a:xfrm>
            <a:off x="2458434" y="3718482"/>
            <a:ext cx="7879366" cy="769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sz="4000" spc="1200" dirty="0"/>
              <a:t>KNOWLEDGE SERIES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32F688-8A7F-4E1F-A308-9C6399D566A0}"/>
              </a:ext>
            </a:extLst>
          </p:cNvPr>
          <p:cNvCxnSpPr>
            <a:cxnSpLocks/>
          </p:cNvCxnSpPr>
          <p:nvPr/>
        </p:nvCxnSpPr>
        <p:spPr>
          <a:xfrm>
            <a:off x="2183494" y="4431245"/>
            <a:ext cx="79178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2B0447C-298F-42CF-B86F-FD08201FB538}"/>
              </a:ext>
            </a:extLst>
          </p:cNvPr>
          <p:cNvSpPr/>
          <p:nvPr/>
        </p:nvSpPr>
        <p:spPr>
          <a:xfrm>
            <a:off x="5625885" y="2975675"/>
            <a:ext cx="3921071" cy="45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2C166-8982-4E05-A6D7-8977C751993E}"/>
              </a:ext>
            </a:extLst>
          </p:cNvPr>
          <p:cNvSpPr/>
          <p:nvPr/>
        </p:nvSpPr>
        <p:spPr>
          <a:xfrm>
            <a:off x="2127222" y="4503975"/>
            <a:ext cx="7917824" cy="1588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IN" sz="2000" dirty="0">
                <a:solidFill>
                  <a:srgbClr val="6A6C49"/>
                </a:solidFill>
                <a:latin typeface="Century Gothic" panose="020B0502020202020204" pitchFamily="34" charset="0"/>
              </a:rPr>
              <a:t>WEEKLY WEBINARS BRINGING INDUSTRY EXPERTS TO SHARE KNOWLEDGE AND SHOWCASE INNOVATION TO GROW ENGAGEMENT FOR NZEBs IN INDIA</a:t>
            </a:r>
          </a:p>
        </p:txBody>
      </p:sp>
    </p:spTree>
    <p:extLst>
      <p:ext uri="{BB962C8B-B14F-4D97-AF65-F5344CB8AC3E}">
        <p14:creationId xmlns:p14="http://schemas.microsoft.com/office/powerpoint/2010/main" val="14120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205B9E3-FC55-4AD0-951F-CCB00CDCF5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8215" b="21110"/>
          <a:stretch/>
        </p:blipFill>
        <p:spPr>
          <a:xfrm>
            <a:off x="0" y="1934938"/>
            <a:ext cx="12192000" cy="34753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28379-C4BB-48B7-8820-DC3F34860049}"/>
              </a:ext>
            </a:extLst>
          </p:cNvPr>
          <p:cNvSpPr txBox="1"/>
          <p:nvPr/>
        </p:nvSpPr>
        <p:spPr>
          <a:xfrm>
            <a:off x="1717729" y="4280946"/>
            <a:ext cx="87565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400" b="1" dirty="0">
                <a:solidFill>
                  <a:schemeClr val="bg1"/>
                </a:solidFill>
                <a:latin typeface="AR BONNIE" panose="02000000000000000000" pitchFamily="2" charset="0"/>
              </a:rPr>
              <a:t>MARKET INTEGRATION AND TRANSFORMATION FOR ENERGY EFFICIENCY</a:t>
            </a:r>
            <a:endParaRPr lang="en-IN" sz="3400" b="1" dirty="0">
              <a:solidFill>
                <a:schemeClr val="bg1"/>
              </a:solidFill>
              <a:latin typeface="AR BONNIE" panose="02000000000000000000" pitchFamily="2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D310D83-30BF-4F89-87CB-C897EB2E794E}"/>
              </a:ext>
            </a:extLst>
          </p:cNvPr>
          <p:cNvSpPr txBox="1">
            <a:spLocks/>
          </p:cNvSpPr>
          <p:nvPr/>
        </p:nvSpPr>
        <p:spPr>
          <a:xfrm>
            <a:off x="0" y="2527699"/>
            <a:ext cx="12192000" cy="1479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FontTx/>
              <a:buNone/>
              <a:defRPr sz="16600" i="0" kern="1200">
                <a:solidFill>
                  <a:schemeClr val="tx1"/>
                </a:solidFill>
                <a:latin typeface="Geometr415 Blk BT" panose="020B08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5000" dirty="0"/>
              <a:t>MAITREE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BC98D5-F43C-43AD-9A2A-3D2A2D132EFC}"/>
              </a:ext>
            </a:extLst>
          </p:cNvPr>
          <p:cNvSpPr txBox="1">
            <a:spLocks/>
          </p:cNvSpPr>
          <p:nvPr/>
        </p:nvSpPr>
        <p:spPr>
          <a:xfrm>
            <a:off x="2339201" y="1513946"/>
            <a:ext cx="7775473" cy="7692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N" sz="3200" spc="1500" dirty="0"/>
              <a:t>An  initiative  under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7E19535-FBD7-40B4-AC69-A14F68947B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35193" r="32397" b="29807"/>
          <a:stretch/>
        </p:blipFill>
        <p:spPr>
          <a:xfrm>
            <a:off x="5370190" y="5913033"/>
            <a:ext cx="1451620" cy="750450"/>
          </a:xfrm>
          <a:prstGeom prst="rect">
            <a:avLst/>
          </a:prstGeom>
        </p:spPr>
      </p:pic>
      <p:pic>
        <p:nvPicPr>
          <p:cNvPr id="13" name="Picture 12" descr="Horizontal_RGB_294.png">
            <a:extLst>
              <a:ext uri="{FF2B5EF4-FFF2-40B4-BE49-F238E27FC236}">
                <a16:creationId xmlns:a16="http://schemas.microsoft.com/office/drawing/2014/main" id="{75CAB4DA-D5DF-4041-9ABC-7C1932FBA5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13" y="59990"/>
            <a:ext cx="2562857" cy="996951"/>
          </a:xfrm>
          <a:prstGeom prst="rect">
            <a:avLst/>
          </a:prstGeom>
        </p:spPr>
      </p:pic>
      <p:pic>
        <p:nvPicPr>
          <p:cNvPr id="14" name="Picture 13" descr="MoP_Logo.png">
            <a:extLst>
              <a:ext uri="{FF2B5EF4-FFF2-40B4-BE49-F238E27FC236}">
                <a16:creationId xmlns:a16="http://schemas.microsoft.com/office/drawing/2014/main" id="{11AA9CF3-5BAF-4110-B59E-E69EF13CAA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732" y="208477"/>
            <a:ext cx="2741872" cy="48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6859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C13DC72-24C1-4376-B004-B130843942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8215" b="21110"/>
          <a:stretch/>
        </p:blipFill>
        <p:spPr>
          <a:xfrm>
            <a:off x="0" y="1934938"/>
            <a:ext cx="12192000" cy="3475323"/>
          </a:xfrm>
          <a:prstGeom prst="rect">
            <a:avLst/>
          </a:prstGeom>
        </p:spPr>
      </p:pic>
      <p:pic>
        <p:nvPicPr>
          <p:cNvPr id="2" name="Picture 1" descr="Horizontal_RGB_294.png">
            <a:extLst>
              <a:ext uri="{FF2B5EF4-FFF2-40B4-BE49-F238E27FC236}">
                <a16:creationId xmlns:a16="http://schemas.microsoft.com/office/drawing/2014/main" id="{FE1A9882-B295-4543-A433-4CC91EE200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13" y="59990"/>
            <a:ext cx="2562857" cy="996951"/>
          </a:xfrm>
          <a:prstGeom prst="rect">
            <a:avLst/>
          </a:prstGeom>
        </p:spPr>
      </p:pic>
      <p:pic>
        <p:nvPicPr>
          <p:cNvPr id="3" name="Picture 2" descr="MoP_Logo.png">
            <a:extLst>
              <a:ext uri="{FF2B5EF4-FFF2-40B4-BE49-F238E27FC236}">
                <a16:creationId xmlns:a16="http://schemas.microsoft.com/office/drawing/2014/main" id="{834D6C5D-B58A-4A1A-A124-580D2F25DC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732" y="208477"/>
            <a:ext cx="2741872" cy="485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28379-C4BB-48B7-8820-DC3F34860049}"/>
              </a:ext>
            </a:extLst>
          </p:cNvPr>
          <p:cNvSpPr txBox="1"/>
          <p:nvPr/>
        </p:nvSpPr>
        <p:spPr>
          <a:xfrm>
            <a:off x="5103059" y="597987"/>
            <a:ext cx="1987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000" dirty="0">
                <a:latin typeface="AR BONNIE" panose="02000000000000000000" pitchFamily="2" charset="0"/>
              </a:rPr>
              <a:t>MARKETINTEGRATION AND TRANSFORMATION FOR ENERGY EFFICIENCY</a:t>
            </a:r>
            <a:endParaRPr lang="en-IN" sz="1000" dirty="0">
              <a:latin typeface="AR BONNIE" panose="02000000000000000000" pitchFamily="2" charset="0"/>
            </a:endParaRP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D310D83-30BF-4F89-87CB-C897EB2E794E}"/>
              </a:ext>
            </a:extLst>
          </p:cNvPr>
          <p:cNvSpPr txBox="1">
            <a:spLocks/>
          </p:cNvSpPr>
          <p:nvPr/>
        </p:nvSpPr>
        <p:spPr>
          <a:xfrm>
            <a:off x="4642338" y="208477"/>
            <a:ext cx="2907323" cy="497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indent="0" algn="ctr" defTabSz="914400" rtl="0" eaLnBrk="1" latinLnBrk="0" hangingPunct="1">
              <a:buFontTx/>
              <a:buNone/>
              <a:defRPr sz="16600" i="0" kern="1200">
                <a:solidFill>
                  <a:schemeClr val="tx1"/>
                </a:solidFill>
                <a:latin typeface="Geometr415 Blk BT" panose="020B08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dirty="0"/>
              <a:t>MAITREE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BC98D5-F43C-43AD-9A2A-3D2A2D132EFC}"/>
              </a:ext>
            </a:extLst>
          </p:cNvPr>
          <p:cNvSpPr txBox="1">
            <a:spLocks/>
          </p:cNvSpPr>
          <p:nvPr/>
        </p:nvSpPr>
        <p:spPr>
          <a:xfrm>
            <a:off x="1490810" y="2312955"/>
            <a:ext cx="9210378" cy="769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USAID led Market Integration and Transformation for Energy Efficiency (MAITREE) program is a four-year bilateral program, with the Ministry of Power.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solidFill>
                  <a:schemeClr val="bg1"/>
                </a:solidFill>
              </a:rPr>
              <a:t>MAITREE is supporting efforts moving towards a super-efficient and Net Zero Energy target for buildings in India.</a:t>
            </a:r>
            <a:endParaRPr lang="en-IN" sz="3600" b="1" spc="1500" dirty="0">
              <a:solidFill>
                <a:schemeClr val="bg1"/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866F95F-F07E-43FE-B2D4-04CA68F425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35193" r="32397" b="29807"/>
          <a:stretch/>
        </p:blipFill>
        <p:spPr>
          <a:xfrm>
            <a:off x="5370190" y="5913033"/>
            <a:ext cx="1451620" cy="7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02266"/>
      </p:ext>
    </p:extLst>
  </p:cSld>
  <p:clrMapOvr>
    <a:masterClrMapping/>
  </p:clrMapOvr>
  <p:transition spd="slow" advClick="0" advTm="6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800" dirty="0" smtClean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85</Words>
  <Application>Microsoft Office PowerPoint</Application>
  <PresentationFormat>Widescreen</PresentationFormat>
  <Paragraphs>10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 BONNIE</vt:lpstr>
      <vt:lpstr>Arial</vt:lpstr>
      <vt:lpstr>Calibri</vt:lpstr>
      <vt:lpstr>Century Gothic</vt:lpstr>
      <vt:lpstr>Geometr415 Blk BT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Prachi</dc:creator>
  <cp:lastModifiedBy>EDS 23</cp:lastModifiedBy>
  <cp:revision>21</cp:revision>
  <dcterms:created xsi:type="dcterms:W3CDTF">2019-05-07T06:17:59Z</dcterms:created>
  <dcterms:modified xsi:type="dcterms:W3CDTF">2019-06-05T08:28:00Z</dcterms:modified>
</cp:coreProperties>
</file>